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0" r:id="rId3"/>
    <p:sldId id="26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3F149C-9FFD-4E36-B080-AF138B542BEE}" v="1" dt="2025-05-09T10:14:59.1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30B95-8E47-ECED-406B-AFA7FE703E1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54C5D58-161A-29B8-CA74-34968B79D8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2BF6320-34CB-C7CB-DD10-7AC40B9F3CE9}"/>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807719E3-42DD-5B74-D34A-07936AF4E4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5E0C9D-5CA0-327A-21DB-1848ABC3285A}"/>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3955715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E0831-32D2-219C-EF8B-F9010CF214F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FE9603F-653B-6E9C-BC91-BCBAF492DE0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2B1973F-8384-D2E4-8683-4525E658F35B}"/>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1931FD04-AB83-7F74-7F88-94367AAA9E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68BE19-7600-7F7F-AD76-1910F3459B2F}"/>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215364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4B3F28-B62E-93F5-C2B3-3EEB19F162A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98891CB-E50B-CC84-9CF5-05FFD667AF8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87B675F-FEF7-7DB5-9167-6D8EA76C4F63}"/>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FD93A0C8-AF32-010F-D034-ECFA60FFEA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7A7948-FEFF-A741-B6F3-9990B848E6F1}"/>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3764416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08F3F-81B4-087E-8373-7F3EB7D0D52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2E60876-7E6F-DF49-DE61-97BFC223AA0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12159E8-90D3-CE7B-7847-D0801CDE798F}"/>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CCB3DC05-44F1-ABB1-CCF0-0A231CDB49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E4B372-190F-AAA8-139A-8AE5FD871B48}"/>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173154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5D81A-89A7-9E13-A09F-5B51974318F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A73FA2D-12BB-7162-232C-AB36F307F77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C1057BE-6265-9F85-900D-F8D071F90E4B}"/>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720BE475-732D-4400-5259-584006C99E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011DB5-F43A-D347-D550-4E29C603F6F3}"/>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217317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BB168-88FF-50B0-4B4F-CFB379F50B1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8C0766C-5C01-EE75-E56F-F8466B99DCC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6FB49B6-7FC9-BEC5-7DD3-1C3D362ABAE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FBD502C-C2FB-4195-A64B-B82B7C6C6B03}"/>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6" name="Footer Placeholder 5">
            <a:extLst>
              <a:ext uri="{FF2B5EF4-FFF2-40B4-BE49-F238E27FC236}">
                <a16:creationId xmlns:a16="http://schemas.microsoft.com/office/drawing/2014/main" id="{8A6C32F6-7C35-98F2-2FD1-BBD76FDE68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A5752C-29EC-86A6-C076-D8E2C5D8A879}"/>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859207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B6A76-BB52-0714-F624-96C2FEA40C3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63DB947-43BB-699C-9366-6DB6FAF77F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8C0136C-72F2-DF96-CD49-B53B2FC8C55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D05A604-2B40-110B-F90C-46995B8E43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192367C-FDF7-61B5-73E2-43927E54840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326BAA5-6F8E-BD91-224A-7436F55CAC4A}"/>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8" name="Footer Placeholder 7">
            <a:extLst>
              <a:ext uri="{FF2B5EF4-FFF2-40B4-BE49-F238E27FC236}">
                <a16:creationId xmlns:a16="http://schemas.microsoft.com/office/drawing/2014/main" id="{171D55A4-BCA1-B4CC-53CA-C3B4CA4D789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0F13CF-CEB1-DE3F-5504-39C45A9499E1}"/>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1881036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70AAA-65A0-CAED-59D5-8D5C2D6B5F1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3213B1C-5926-E0B4-C1E2-DE368A231BD7}"/>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4" name="Footer Placeholder 3">
            <a:extLst>
              <a:ext uri="{FF2B5EF4-FFF2-40B4-BE49-F238E27FC236}">
                <a16:creationId xmlns:a16="http://schemas.microsoft.com/office/drawing/2014/main" id="{E84C9661-E99A-BDAF-660A-5C2EFB56983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9A5A1B7-B4FE-4731-0293-62095EEE057C}"/>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4139175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ABF235-5EBF-BAAE-5E17-E42250322D6F}"/>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3" name="Footer Placeholder 2">
            <a:extLst>
              <a:ext uri="{FF2B5EF4-FFF2-40B4-BE49-F238E27FC236}">
                <a16:creationId xmlns:a16="http://schemas.microsoft.com/office/drawing/2014/main" id="{0520AC12-506C-470B-B8DB-CD3B369AB47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AE53B0-53DF-3AD2-1FCC-BCA0078C213C}"/>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2235289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9724-127E-BBF9-AE02-6361395E8E7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1EBCB6A-A62C-AC64-075C-5EAA9C8FB8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BC1A3C4-B402-EBC4-9ECA-49D2B42395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E9441D6-C067-EB14-0BA9-1FE1086A2418}"/>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6" name="Footer Placeholder 5">
            <a:extLst>
              <a:ext uri="{FF2B5EF4-FFF2-40B4-BE49-F238E27FC236}">
                <a16:creationId xmlns:a16="http://schemas.microsoft.com/office/drawing/2014/main" id="{2EC4A935-5D60-AF41-B750-CC19F2F5B4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55C3A7-FAA0-603F-3985-9FBAA5997780}"/>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1496313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27E5-BCA2-547D-8D0F-2B9D8B1DF64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BF23EC4-A3B4-94AC-5538-D19E58F235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D0BA689-0D36-1A98-4FDE-C7139E873E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7699898-109B-57BF-26C1-3C48435AEEE8}"/>
              </a:ext>
            </a:extLst>
          </p:cNvPr>
          <p:cNvSpPr>
            <a:spLocks noGrp="1"/>
          </p:cNvSpPr>
          <p:nvPr>
            <p:ph type="dt" sz="half" idx="10"/>
          </p:nvPr>
        </p:nvSpPr>
        <p:spPr/>
        <p:txBody>
          <a:bodyPr/>
          <a:lstStyle/>
          <a:p>
            <a:fld id="{4021E9BF-B3E9-4F63-AD93-907FDB8B534F}" type="datetimeFigureOut">
              <a:rPr lang="en-GB" smtClean="0"/>
              <a:t>09/05/2025</a:t>
            </a:fld>
            <a:endParaRPr lang="en-GB"/>
          </a:p>
        </p:txBody>
      </p:sp>
      <p:sp>
        <p:nvSpPr>
          <p:cNvPr id="6" name="Footer Placeholder 5">
            <a:extLst>
              <a:ext uri="{FF2B5EF4-FFF2-40B4-BE49-F238E27FC236}">
                <a16:creationId xmlns:a16="http://schemas.microsoft.com/office/drawing/2014/main" id="{F4E37280-E098-7116-498E-3704E28D5A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1AE504-C7C1-85F0-003B-5C46F75EE7EB}"/>
              </a:ext>
            </a:extLst>
          </p:cNvPr>
          <p:cNvSpPr>
            <a:spLocks noGrp="1"/>
          </p:cNvSpPr>
          <p:nvPr>
            <p:ph type="sldNum" sz="quarter" idx="12"/>
          </p:nvPr>
        </p:nvSpPr>
        <p:spPr/>
        <p:txBody>
          <a:bodyPr/>
          <a:lstStyle/>
          <a:p>
            <a:fld id="{CF5B242A-6F4B-44AF-8084-0113917A925D}" type="slidenum">
              <a:rPr lang="en-GB" smtClean="0"/>
              <a:t>‹#›</a:t>
            </a:fld>
            <a:endParaRPr lang="en-GB"/>
          </a:p>
        </p:txBody>
      </p:sp>
    </p:spTree>
    <p:extLst>
      <p:ext uri="{BB962C8B-B14F-4D97-AF65-F5344CB8AC3E}">
        <p14:creationId xmlns:p14="http://schemas.microsoft.com/office/powerpoint/2010/main" val="337349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39F526-7748-F1AC-466C-95F425D40C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2DDEC32-E1BF-42DD-870D-CAD7F4087B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765B9F-8CF9-983B-9F14-6604E97431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21E9BF-B3E9-4F63-AD93-907FDB8B534F}" type="datetimeFigureOut">
              <a:rPr lang="en-GB" smtClean="0"/>
              <a:t>09/05/2025</a:t>
            </a:fld>
            <a:endParaRPr lang="en-GB"/>
          </a:p>
        </p:txBody>
      </p:sp>
      <p:sp>
        <p:nvSpPr>
          <p:cNvPr id="5" name="Footer Placeholder 4">
            <a:extLst>
              <a:ext uri="{FF2B5EF4-FFF2-40B4-BE49-F238E27FC236}">
                <a16:creationId xmlns:a16="http://schemas.microsoft.com/office/drawing/2014/main" id="{AFEA990E-73BC-0265-03A7-325CC62A6D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C4373A5-5DC5-C12B-25DF-AA2F8B91F7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5B242A-6F4B-44AF-8084-0113917A925D}" type="slidenum">
              <a:rPr lang="en-GB" smtClean="0"/>
              <a:t>‹#›</a:t>
            </a:fld>
            <a:endParaRPr lang="en-GB"/>
          </a:p>
        </p:txBody>
      </p:sp>
    </p:spTree>
    <p:extLst>
      <p:ext uri="{BB962C8B-B14F-4D97-AF65-F5344CB8AC3E}">
        <p14:creationId xmlns:p14="http://schemas.microsoft.com/office/powerpoint/2010/main" val="1993771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E1A26-3921-85BC-E7A4-E89D0F4926B5}"/>
            </a:ext>
          </a:extLst>
        </p:cNvPr>
        <p:cNvGrpSpPr/>
        <p:nvPr/>
      </p:nvGrpSpPr>
      <p:grpSpPr>
        <a:xfrm>
          <a:off x="0" y="0"/>
          <a:ext cx="0" cy="0"/>
          <a:chOff x="0" y="0"/>
          <a:chExt cx="0" cy="0"/>
        </a:xfrm>
      </p:grpSpPr>
      <p:pic>
        <p:nvPicPr>
          <p:cNvPr id="5" name="Picture 4" descr="A picture containing logo&#10;&#10;Description automatically generated">
            <a:extLst>
              <a:ext uri="{FF2B5EF4-FFF2-40B4-BE49-F238E27FC236}">
                <a16:creationId xmlns:a16="http://schemas.microsoft.com/office/drawing/2014/main" id="{507B6902-E6E3-1A34-0252-30EB03AD7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500" y="553910"/>
            <a:ext cx="3730760" cy="1136906"/>
          </a:xfrm>
          <a:prstGeom prst="rect">
            <a:avLst/>
          </a:prstGeom>
        </p:spPr>
      </p:pic>
      <p:sp>
        <p:nvSpPr>
          <p:cNvPr id="2" name="TextBox 1">
            <a:extLst>
              <a:ext uri="{FF2B5EF4-FFF2-40B4-BE49-F238E27FC236}">
                <a16:creationId xmlns:a16="http://schemas.microsoft.com/office/drawing/2014/main" id="{0AA412E3-973D-D962-E444-E555E290AD4C}"/>
              </a:ext>
            </a:extLst>
          </p:cNvPr>
          <p:cNvSpPr txBox="1"/>
          <p:nvPr/>
        </p:nvSpPr>
        <p:spPr>
          <a:xfrm>
            <a:off x="1181328" y="3336168"/>
            <a:ext cx="10058400" cy="2523768"/>
          </a:xfrm>
          <a:prstGeom prst="rect">
            <a:avLst/>
          </a:prstGeom>
          <a:noFill/>
        </p:spPr>
        <p:txBody>
          <a:bodyPr wrap="square" rtlCol="0">
            <a:spAutoFit/>
          </a:bodyPr>
          <a:lstStyle/>
          <a:p>
            <a:endParaRPr lang="en-GB" sz="1400" b="1" dirty="0"/>
          </a:p>
          <a:p>
            <a:r>
              <a:rPr lang="en-GB" sz="4200" b="1" dirty="0">
                <a:latin typeface="Open Sans" panose="020B0606030504020204" pitchFamily="34" charset="0"/>
                <a:ea typeface="Open Sans" panose="020B0606030504020204" pitchFamily="34" charset="0"/>
                <a:cs typeface="Open Sans" panose="020B0606030504020204" pitchFamily="34" charset="0"/>
              </a:rPr>
              <a:t>Welcome</a:t>
            </a:r>
            <a:endParaRPr lang="en-GB" sz="4200" dirty="0">
              <a:effectLst/>
              <a:latin typeface="Open Sans" panose="020B0606030504020204" pitchFamily="34" charset="0"/>
              <a:ea typeface="Open Sans" panose="020B0606030504020204" pitchFamily="34" charset="0"/>
              <a:cs typeface="Open Sans" panose="020B0606030504020204" pitchFamily="34" charset="0"/>
            </a:endParaRPr>
          </a:p>
          <a:p>
            <a:endParaRPr lang="en-GB" sz="3000"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0874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logo&#10;&#10;Description automatically generated">
            <a:extLst>
              <a:ext uri="{FF2B5EF4-FFF2-40B4-BE49-F238E27FC236}">
                <a16:creationId xmlns:a16="http://schemas.microsoft.com/office/drawing/2014/main" id="{DFA4BD7B-1036-45A8-8E57-5A8FDEA455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500" y="553910"/>
            <a:ext cx="3730760" cy="1136906"/>
          </a:xfrm>
          <a:prstGeom prst="rect">
            <a:avLst/>
          </a:prstGeom>
        </p:spPr>
      </p:pic>
      <p:sp>
        <p:nvSpPr>
          <p:cNvPr id="2" name="TextBox 1">
            <a:extLst>
              <a:ext uri="{FF2B5EF4-FFF2-40B4-BE49-F238E27FC236}">
                <a16:creationId xmlns:a16="http://schemas.microsoft.com/office/drawing/2014/main" id="{23DED4C0-0F99-473A-A2A7-9C31A62FD53A}"/>
              </a:ext>
            </a:extLst>
          </p:cNvPr>
          <p:cNvSpPr txBox="1"/>
          <p:nvPr/>
        </p:nvSpPr>
        <p:spPr>
          <a:xfrm>
            <a:off x="827645" y="2068085"/>
            <a:ext cx="10058400" cy="5940088"/>
          </a:xfrm>
          <a:prstGeom prst="rect">
            <a:avLst/>
          </a:prstGeom>
          <a:noFill/>
        </p:spPr>
        <p:txBody>
          <a:bodyPr wrap="square" rtlCol="0">
            <a:spAutoFit/>
          </a:bodyPr>
          <a:lstStyle/>
          <a:p>
            <a:endParaRPr lang="en-GB" sz="1400" b="1" dirty="0"/>
          </a:p>
          <a:p>
            <a:r>
              <a:rPr lang="en-GB" sz="2600" b="1" dirty="0">
                <a:latin typeface="Open Sans" panose="020B0606030504020204" pitchFamily="34" charset="0"/>
                <a:ea typeface="Open Sans" panose="020B0606030504020204" pitchFamily="34" charset="0"/>
                <a:cs typeface="Open Sans" panose="020B0606030504020204" pitchFamily="34" charset="0"/>
              </a:rPr>
              <a:t>RES Code of Conduct: </a:t>
            </a:r>
            <a:r>
              <a:rPr lang="en-GB" sz="2600" b="1" dirty="0">
                <a:effectLst/>
                <a:latin typeface="Open Sans" panose="020B0606030504020204" pitchFamily="34" charset="0"/>
                <a:ea typeface="Open Sans" panose="020B0606030504020204" pitchFamily="34" charset="0"/>
                <a:cs typeface="Open Sans" panose="020B0606030504020204" pitchFamily="34" charset="0"/>
              </a:rPr>
              <a:t>Creating a positive environment</a:t>
            </a:r>
          </a:p>
          <a:p>
            <a:endParaRPr lang="en-GB" dirty="0">
              <a:effectLst/>
              <a:latin typeface="Open Sans" panose="020B0606030504020204" pitchFamily="34" charset="0"/>
              <a:ea typeface="Open Sans" panose="020B0606030504020204" pitchFamily="34" charset="0"/>
              <a:cs typeface="Open Sans" panose="020B0606030504020204" pitchFamily="34" charset="0"/>
            </a:endParaRPr>
          </a:p>
          <a:p>
            <a:r>
              <a:rPr lang="en-GB" sz="2200" dirty="0">
                <a:effectLst/>
                <a:latin typeface="Open Sans" panose="020B0606030504020204" pitchFamily="34" charset="0"/>
                <a:ea typeface="Open Sans" panose="020B0606030504020204" pitchFamily="34" charset="0"/>
                <a:cs typeface="Open Sans" panose="020B0606030504020204" pitchFamily="34" charset="0"/>
              </a:rPr>
              <a:t>The Royal Economic Society is committed to equality and diversity and expects its events to be positive environments where everyone is treated with dignity and respect. The Society supports rigorous academic debate but does not tolerate bullying, harassment or victimisation. It will take seriously any complaint of such behaviour at or in connection with any RES activity. </a:t>
            </a:r>
          </a:p>
          <a:p>
            <a:r>
              <a:rPr lang="en-GB" sz="2200" dirty="0">
                <a:effectLst/>
                <a:latin typeface="Open Sans" panose="020B0606030504020204" pitchFamily="34" charset="0"/>
                <a:ea typeface="Open Sans" panose="020B0606030504020204" pitchFamily="34" charset="0"/>
                <a:cs typeface="Open Sans" panose="020B0606030504020204" pitchFamily="34" charset="0"/>
              </a:rPr>
              <a:t> </a:t>
            </a:r>
          </a:p>
          <a:p>
            <a:r>
              <a:rPr lang="en-GB" sz="2200" dirty="0">
                <a:effectLst/>
                <a:latin typeface="Open Sans" panose="020B0606030504020204" pitchFamily="34" charset="0"/>
                <a:ea typeface="Open Sans" panose="020B0606030504020204" pitchFamily="34" charset="0"/>
                <a:cs typeface="Open Sans" panose="020B0606030504020204" pitchFamily="34" charset="0"/>
              </a:rPr>
              <a:t>If you wish to make a complaint or speak to someone in confidence, you should contact any member of RES staff, those in charge of the event, or the Society’s President or President-elect. </a:t>
            </a:r>
          </a:p>
          <a:p>
            <a:endParaRPr lang="en-GB" sz="3000"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411766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AAA45B-B253-5793-5FD1-00729CFBD32A}"/>
              </a:ext>
            </a:extLst>
          </p:cNvPr>
          <p:cNvSpPr>
            <a:spLocks noGrp="1"/>
          </p:cNvSpPr>
          <p:nvPr>
            <p:ph idx="1"/>
          </p:nvPr>
        </p:nvSpPr>
        <p:spPr>
          <a:xfrm>
            <a:off x="306637" y="1936788"/>
            <a:ext cx="11569411" cy="4642432"/>
          </a:xfrm>
        </p:spPr>
        <p:txBody>
          <a:bodyPr vert="horz" lIns="91440" tIns="45720" rIns="91440" bIns="45720" rtlCol="0" anchor="t">
            <a:normAutofit fontScale="85000" lnSpcReduction="20000"/>
          </a:bodyPr>
          <a:lstStyle/>
          <a:p>
            <a:pPr marL="0" indent="0">
              <a:lnSpc>
                <a:spcPct val="110000"/>
              </a:lnSpc>
              <a:buNone/>
            </a:pPr>
            <a:r>
              <a:rPr lang="en-GB" sz="2600" dirty="0">
                <a:latin typeface="Open Sans" panose="020B0606030504020204" pitchFamily="34" charset="0"/>
                <a:ea typeface="Open Sans" panose="020B0606030504020204" pitchFamily="34" charset="0"/>
                <a:cs typeface="Open Sans" panose="020B0606030504020204" pitchFamily="34" charset="0"/>
              </a:rPr>
              <a:t>We </a:t>
            </a:r>
            <a:r>
              <a:rPr lang="en-GB" sz="2600" b="1" dirty="0">
                <a:latin typeface="Open Sans" panose="020B0606030504020204" pitchFamily="34" charset="0"/>
                <a:ea typeface="Open Sans" panose="020B0606030504020204" pitchFamily="34" charset="0"/>
                <a:cs typeface="Open Sans" panose="020B0606030504020204" pitchFamily="34" charset="0"/>
              </a:rPr>
              <a:t>all</a:t>
            </a:r>
            <a:r>
              <a:rPr lang="en-GB" sz="2600" dirty="0">
                <a:latin typeface="Open Sans" panose="020B0606030504020204" pitchFamily="34" charset="0"/>
                <a:ea typeface="Open Sans" panose="020B0606030504020204" pitchFamily="34" charset="0"/>
                <a:cs typeface="Open Sans" panose="020B0606030504020204" pitchFamily="34" charset="0"/>
              </a:rPr>
              <a:t> have to take </a:t>
            </a:r>
            <a:r>
              <a:rPr lang="en-GB" sz="2600" b="1" dirty="0">
                <a:latin typeface="Open Sans" panose="020B0606030504020204" pitchFamily="34" charset="0"/>
                <a:ea typeface="Open Sans" panose="020B0606030504020204" pitchFamily="34" charset="0"/>
                <a:cs typeface="Open Sans" panose="020B0606030504020204" pitchFamily="34" charset="0"/>
              </a:rPr>
              <a:t>collective</a:t>
            </a:r>
            <a:r>
              <a:rPr lang="en-GB" sz="2600" dirty="0">
                <a:latin typeface="Open Sans" panose="020B0606030504020204" pitchFamily="34" charset="0"/>
                <a:ea typeface="Open Sans" panose="020B0606030504020204" pitchFamily="34" charset="0"/>
                <a:cs typeface="Open Sans" panose="020B0606030504020204" pitchFamily="34" charset="0"/>
              </a:rPr>
              <a:t> and </a:t>
            </a:r>
            <a:r>
              <a:rPr lang="en-GB" sz="2600" b="1" dirty="0">
                <a:latin typeface="Open Sans" panose="020B0606030504020204" pitchFamily="34" charset="0"/>
                <a:ea typeface="Open Sans" panose="020B0606030504020204" pitchFamily="34" charset="0"/>
                <a:cs typeface="Open Sans" panose="020B0606030504020204" pitchFamily="34" charset="0"/>
              </a:rPr>
              <a:t>individual</a:t>
            </a:r>
            <a:r>
              <a:rPr lang="en-GB" sz="2600" dirty="0">
                <a:latin typeface="Open Sans" panose="020B0606030504020204" pitchFamily="34" charset="0"/>
                <a:ea typeface="Open Sans" panose="020B0606030504020204" pitchFamily="34" charset="0"/>
                <a:cs typeface="Open Sans" panose="020B0606030504020204" pitchFamily="34" charset="0"/>
              </a:rPr>
              <a:t> responsibility for making economics open and inclusive to all.  We can help with this </a:t>
            </a:r>
            <a:r>
              <a:rPr lang="en-GB" sz="2600" b="1" dirty="0">
                <a:latin typeface="Open Sans" panose="020B0606030504020204" pitchFamily="34" charset="0"/>
                <a:ea typeface="Open Sans" panose="020B0606030504020204" pitchFamily="34" charset="0"/>
                <a:cs typeface="Open Sans" panose="020B0606030504020204" pitchFamily="34" charset="0"/>
              </a:rPr>
              <a:t>in each of the sessions</a:t>
            </a:r>
            <a:r>
              <a:rPr lang="en-GB" sz="2600" dirty="0">
                <a:latin typeface="Open Sans" panose="020B0606030504020204" pitchFamily="34" charset="0"/>
                <a:ea typeface="Open Sans" panose="020B0606030504020204" pitchFamily="34" charset="0"/>
                <a:cs typeface="Open Sans" panose="020B0606030504020204" pitchFamily="34" charset="0"/>
              </a:rPr>
              <a:t> we attend</a:t>
            </a:r>
            <a:endParaRPr lang="en-GB" sz="2600" b="1" dirty="0">
              <a:latin typeface="Open Sans" panose="020B0606030504020204" pitchFamily="34" charset="0"/>
              <a:ea typeface="Open Sans" panose="020B0606030504020204" pitchFamily="34" charset="0"/>
              <a:cs typeface="Open Sans" panose="020B0606030504020204" pitchFamily="34" charset="0"/>
            </a:endParaRPr>
          </a:p>
          <a:p>
            <a:pPr marL="0" indent="0">
              <a:lnSpc>
                <a:spcPct val="110000"/>
              </a:lnSpc>
              <a:buNone/>
            </a:pPr>
            <a:endParaRPr lang="en-GB" sz="2600" dirty="0">
              <a:latin typeface="Open Sans" panose="020B0606030504020204" pitchFamily="34" charset="0"/>
              <a:ea typeface="Open Sans" panose="020B0606030504020204" pitchFamily="34" charset="0"/>
              <a:cs typeface="Open Sans" panose="020B0606030504020204" pitchFamily="34" charset="0"/>
            </a:endParaRPr>
          </a:p>
          <a:p>
            <a:pPr marL="0" indent="0">
              <a:lnSpc>
                <a:spcPct val="110000"/>
              </a:lnSpc>
              <a:buNone/>
            </a:pPr>
            <a:r>
              <a:rPr lang="en-GB" sz="2600" b="1" dirty="0">
                <a:effectLst/>
                <a:latin typeface="Open Sans" panose="020B0606030504020204" pitchFamily="34" charset="0"/>
                <a:ea typeface="Open Sans" panose="020B0606030504020204" pitchFamily="34" charset="0"/>
                <a:cs typeface="Open Sans" panose="020B0606030504020204" pitchFamily="34" charset="0"/>
              </a:rPr>
              <a:t>As a chair of this session, I will:</a:t>
            </a:r>
          </a:p>
          <a:p>
            <a:pPr>
              <a:lnSpc>
                <a:spcPct val="110000"/>
              </a:lnSpc>
              <a:buFontTx/>
              <a:buChar char="-"/>
            </a:pPr>
            <a:r>
              <a:rPr lang="en-GB" sz="2600" dirty="0">
                <a:latin typeface="Open Sans" panose="020B0606030504020204" pitchFamily="34" charset="0"/>
                <a:ea typeface="Open Sans" panose="020B0606030504020204" pitchFamily="34" charset="0"/>
                <a:cs typeface="Open Sans" panose="020B0606030504020204" pitchFamily="34" charset="0"/>
              </a:rPr>
              <a:t>Be active and challenge individual behaviour – you can do the same!</a:t>
            </a:r>
          </a:p>
          <a:p>
            <a:pPr>
              <a:lnSpc>
                <a:spcPct val="110000"/>
              </a:lnSpc>
              <a:buFontTx/>
              <a:buChar char="-"/>
            </a:pPr>
            <a:endParaRPr lang="en-GB" sz="2600" dirty="0">
              <a:latin typeface="Open Sans" panose="020B0606030504020204" pitchFamily="34" charset="0"/>
              <a:ea typeface="Open Sans" panose="020B0606030504020204" pitchFamily="34" charset="0"/>
              <a:cs typeface="Open Sans" panose="020B0606030504020204" pitchFamily="34" charset="0"/>
            </a:endParaRPr>
          </a:p>
          <a:p>
            <a:pPr marL="0" indent="0">
              <a:lnSpc>
                <a:spcPct val="110000"/>
              </a:lnSpc>
              <a:buNone/>
            </a:pPr>
            <a:r>
              <a:rPr lang="en-GB" sz="2600" b="1" dirty="0">
                <a:effectLst/>
                <a:latin typeface="Open Sans" panose="020B0606030504020204" pitchFamily="34" charset="0"/>
                <a:ea typeface="Open Sans" panose="020B0606030504020204" pitchFamily="34" charset="0"/>
                <a:cs typeface="Open Sans" panose="020B0606030504020204" pitchFamily="34" charset="0"/>
              </a:rPr>
              <a:t>As a participant, please:</a:t>
            </a:r>
          </a:p>
          <a:p>
            <a:pPr>
              <a:lnSpc>
                <a:spcPct val="110000"/>
              </a:lnSpc>
              <a:buFontTx/>
              <a:buChar char="-"/>
            </a:pPr>
            <a:r>
              <a:rPr lang="en-GB" sz="2600" dirty="0">
                <a:effectLst/>
                <a:latin typeface="Open Sans" panose="020B0606030504020204" pitchFamily="34" charset="0"/>
                <a:ea typeface="Open Sans" panose="020B0606030504020204" pitchFamily="34" charset="0"/>
                <a:cs typeface="Open Sans" panose="020B0606030504020204" pitchFamily="34" charset="0"/>
              </a:rPr>
              <a:t>Ask questions in the same respectful way regardless of the presenter’s background, their gender, ethnicity, language, perceived age or seniority;</a:t>
            </a:r>
          </a:p>
          <a:p>
            <a:pPr>
              <a:lnSpc>
                <a:spcPct val="110000"/>
              </a:lnSpc>
              <a:buFontTx/>
              <a:buChar char="-"/>
            </a:pPr>
            <a:r>
              <a:rPr lang="en-GB" sz="2600" dirty="0">
                <a:latin typeface="Open Sans" panose="020B0606030504020204" pitchFamily="34" charset="0"/>
                <a:ea typeface="Open Sans" panose="020B0606030504020204" pitchFamily="34" charset="0"/>
                <a:cs typeface="Open Sans" panose="020B0606030504020204" pitchFamily="34" charset="0"/>
              </a:rPr>
              <a:t>Ask from genuine curiosity;</a:t>
            </a:r>
          </a:p>
          <a:p>
            <a:pPr>
              <a:lnSpc>
                <a:spcPct val="110000"/>
              </a:lnSpc>
              <a:buFontTx/>
              <a:buChar char="-"/>
            </a:pPr>
            <a:r>
              <a:rPr lang="en-GB" sz="2600" dirty="0">
                <a:latin typeface="Open Sans" panose="020B0606030504020204" pitchFamily="34" charset="0"/>
                <a:ea typeface="Open Sans" panose="020B0606030504020204" pitchFamily="34" charset="0"/>
                <a:cs typeface="Open Sans" panose="020B0606030504020204" pitchFamily="34" charset="0"/>
              </a:rPr>
              <a:t>Do not be patronising, hostile, demeaning or disruptive.</a:t>
            </a:r>
          </a:p>
          <a:p>
            <a:pPr>
              <a:buFontTx/>
              <a:buChar char="-"/>
            </a:pPr>
            <a:endParaRPr lang="en-GB" sz="2000" dirty="0">
              <a:latin typeface="Calibri" panose="020F0502020204030204" pitchFamily="34" charset="0"/>
              <a:cs typeface="Times New Roman" panose="02020603050405020304" pitchFamily="18" charset="0"/>
            </a:endParaRPr>
          </a:p>
          <a:p>
            <a:pPr>
              <a:buFontTx/>
              <a:buChar char="-"/>
            </a:pPr>
            <a:endParaRPr lang="en-GB" sz="2000" dirty="0">
              <a:latin typeface="Calibri" panose="020F0502020204030204" pitchFamily="34" charset="0"/>
              <a:cs typeface="Times New Roman" panose="02020603050405020304" pitchFamily="18" charset="0"/>
            </a:endParaRPr>
          </a:p>
          <a:p>
            <a:pPr>
              <a:buFontTx/>
              <a:buChar char="-"/>
            </a:pPr>
            <a:endParaRPr lang="en-US" sz="2000" b="1" dirty="0"/>
          </a:p>
        </p:txBody>
      </p:sp>
      <p:pic>
        <p:nvPicPr>
          <p:cNvPr id="4" name="Picture 3" descr="A picture containing logo&#10;&#10;Description automatically generated">
            <a:extLst>
              <a:ext uri="{FF2B5EF4-FFF2-40B4-BE49-F238E27FC236}">
                <a16:creationId xmlns:a16="http://schemas.microsoft.com/office/drawing/2014/main" id="{5B62A27D-3D91-6A04-EFD0-F7BF08BBC2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638" y="409575"/>
            <a:ext cx="3730760" cy="1136906"/>
          </a:xfrm>
          <a:prstGeom prst="rect">
            <a:avLst/>
          </a:prstGeom>
        </p:spPr>
      </p:pic>
    </p:spTree>
    <p:extLst>
      <p:ext uri="{BB962C8B-B14F-4D97-AF65-F5344CB8AC3E}">
        <p14:creationId xmlns:p14="http://schemas.microsoft.com/office/powerpoint/2010/main" val="1773427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TotalTime>
  <Words>209</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Open Sans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Training and Events Manager</dc:creator>
  <cp:lastModifiedBy>Training and Events Manager</cp:lastModifiedBy>
  <cp:revision>3</cp:revision>
  <dcterms:created xsi:type="dcterms:W3CDTF">2024-02-21T09:37:10Z</dcterms:created>
  <dcterms:modified xsi:type="dcterms:W3CDTF">2025-05-09T10:55:19Z</dcterms:modified>
</cp:coreProperties>
</file>